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3" r:id="rId4"/>
    <p:sldId id="270" r:id="rId5"/>
    <p:sldId id="272" r:id="rId6"/>
    <p:sldId id="275" r:id="rId7"/>
    <p:sldId id="271" r:id="rId8"/>
    <p:sldId id="269" r:id="rId9"/>
    <p:sldId id="274" r:id="rId10"/>
  </p:sldIdLst>
  <p:sldSz cx="9144000" cy="6858000" type="screen4x3"/>
  <p:notesSz cx="6858000" cy="9144000"/>
  <p:custShowLst>
    <p:custShow name="Custom Show 1" id="0">
      <p:sldLst/>
    </p:custShow>
  </p:custShow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24" autoAdjust="0"/>
  </p:normalViewPr>
  <p:slideViewPr>
    <p:cSldViewPr>
      <p:cViewPr varScale="1">
        <p:scale>
          <a:sx n="97" d="100"/>
          <a:sy n="97" d="100"/>
        </p:scale>
        <p:origin x="-1232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4E10C-48F1-4F67-AA53-2D2257294D33}" type="datetimeFigureOut">
              <a:rPr lang="en-GB" smtClean="0"/>
              <a:pPr/>
              <a:t>12/12/16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03FED7-D58D-430C-8CB5-D2A7A9FF23D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4E10C-48F1-4F67-AA53-2D2257294D33}" type="datetimeFigureOut">
              <a:rPr lang="en-GB" smtClean="0"/>
              <a:pPr/>
              <a:t>12/12/16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03FED7-D58D-430C-8CB5-D2A7A9FF23D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4E10C-48F1-4F67-AA53-2D2257294D33}" type="datetimeFigureOut">
              <a:rPr lang="en-GB" smtClean="0"/>
              <a:pPr/>
              <a:t>12/12/16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03FED7-D58D-430C-8CB5-D2A7A9FF23D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4E10C-48F1-4F67-AA53-2D2257294D33}" type="datetimeFigureOut">
              <a:rPr lang="en-GB" smtClean="0"/>
              <a:pPr/>
              <a:t>12/12/16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03FED7-D58D-430C-8CB5-D2A7A9FF23D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4E10C-48F1-4F67-AA53-2D2257294D33}" type="datetimeFigureOut">
              <a:rPr lang="en-GB" smtClean="0"/>
              <a:pPr/>
              <a:t>12/12/16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03FED7-D58D-430C-8CB5-D2A7A9FF23D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4E10C-48F1-4F67-AA53-2D2257294D33}" type="datetimeFigureOut">
              <a:rPr lang="en-GB" smtClean="0"/>
              <a:pPr/>
              <a:t>12/12/16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03FED7-D58D-430C-8CB5-D2A7A9FF23D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4E10C-48F1-4F67-AA53-2D2257294D33}" type="datetimeFigureOut">
              <a:rPr lang="en-GB" smtClean="0"/>
              <a:pPr/>
              <a:t>12/12/16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03FED7-D58D-430C-8CB5-D2A7A9FF23D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4E10C-48F1-4F67-AA53-2D2257294D33}" type="datetimeFigureOut">
              <a:rPr lang="en-GB" smtClean="0"/>
              <a:pPr/>
              <a:t>12/12/16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03FED7-D58D-430C-8CB5-D2A7A9FF23D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4E10C-48F1-4F67-AA53-2D2257294D33}" type="datetimeFigureOut">
              <a:rPr lang="en-GB" smtClean="0"/>
              <a:pPr/>
              <a:t>12/12/16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03FED7-D58D-430C-8CB5-D2A7A9FF23D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4E10C-48F1-4F67-AA53-2D2257294D33}" type="datetimeFigureOut">
              <a:rPr lang="en-GB" smtClean="0"/>
              <a:pPr/>
              <a:t>12/12/16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03FED7-D58D-430C-8CB5-D2A7A9FF23D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4E10C-48F1-4F67-AA53-2D2257294D33}" type="datetimeFigureOut">
              <a:rPr lang="en-GB" smtClean="0"/>
              <a:pPr/>
              <a:t>12/12/16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03FED7-D58D-430C-8CB5-D2A7A9FF23D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24E10C-48F1-4F67-AA53-2D2257294D33}" type="datetimeFigureOut">
              <a:rPr lang="en-GB" smtClean="0"/>
              <a:pPr/>
              <a:t>12/12/16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03FED7-D58D-430C-8CB5-D2A7A9FF23D2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Beaconsfield Cycle Paths Action Group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High March School</a:t>
            </a:r>
          </a:p>
          <a:p>
            <a:r>
              <a:rPr lang="en-GB" dirty="0" smtClean="0"/>
              <a:t>8th February 2012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1259632" y="5602014"/>
            <a:ext cx="68407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/>
              <a:t>"When I see an adult on a bicycle ...I do not despair for the future of the human race,"</a:t>
            </a:r>
          </a:p>
          <a:p>
            <a:r>
              <a:rPr lang="en-GB" dirty="0" smtClean="0"/>
              <a:t>H.G. Wells</a:t>
            </a:r>
            <a:endParaRPr lang="en-GB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Agenda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Welcome</a:t>
            </a:r>
          </a:p>
          <a:p>
            <a:r>
              <a:rPr lang="en-GB" dirty="0" smtClean="0"/>
              <a:t>Introduction</a:t>
            </a:r>
          </a:p>
          <a:p>
            <a:r>
              <a:rPr lang="en-GB" dirty="0" smtClean="0"/>
              <a:t>Feedback from schools – cluster analysis</a:t>
            </a:r>
          </a:p>
          <a:p>
            <a:r>
              <a:rPr lang="en-GB" dirty="0" smtClean="0"/>
              <a:t>Footpath and map analysis</a:t>
            </a:r>
          </a:p>
          <a:p>
            <a:r>
              <a:rPr lang="en-GB" dirty="0" smtClean="0"/>
              <a:t>Summary</a:t>
            </a:r>
          </a:p>
          <a:p>
            <a:r>
              <a:rPr lang="en-GB" dirty="0" smtClean="0"/>
              <a:t>Next Steps</a:t>
            </a:r>
          </a:p>
          <a:p>
            <a:endParaRPr lang="en-GB" dirty="0" smtClean="0"/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ycle 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752" y="44624"/>
            <a:ext cx="1997968" cy="1997969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2699792" y="260648"/>
            <a:ext cx="56886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i="1" dirty="0" smtClean="0"/>
              <a:t>The Times</a:t>
            </a:r>
            <a:r>
              <a:rPr lang="en-GB" sz="2400" b="1" dirty="0" smtClean="0"/>
              <a:t> has launched a public campaign and 8-point manifesto calling for cities to be made fit for cyclists including</a:t>
            </a:r>
            <a:r>
              <a:rPr lang="en-GB" sz="2400" dirty="0" smtClean="0"/>
              <a:t>:</a:t>
            </a:r>
          </a:p>
        </p:txBody>
      </p:sp>
      <p:sp>
        <p:nvSpPr>
          <p:cNvPr id="6" name="Rectangle 5"/>
          <p:cNvSpPr/>
          <p:nvPr/>
        </p:nvSpPr>
        <p:spPr>
          <a:xfrm>
            <a:off x="179512" y="2060848"/>
            <a:ext cx="871296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GB" sz="2800" dirty="0" smtClean="0"/>
              <a:t>Two per cent of the Highways Agency budget should be earmarked for next generation cycle routes, providing £100 million a year towards world-class cycling infrastructure. Each year cities should be graded on the quality of cycling provision.</a:t>
            </a:r>
          </a:p>
          <a:p>
            <a:pPr>
              <a:buFont typeface="Arial" pitchFamily="34" charset="0"/>
              <a:buChar char="•"/>
            </a:pPr>
            <a:r>
              <a:rPr lang="en-GB" sz="2800" dirty="0" smtClean="0"/>
              <a:t>Businesses should be invited to sponsor cycle ways and cycling super-highways, mirroring the Barclays-backed bicycle hire scheme in London.</a:t>
            </a:r>
          </a:p>
          <a:p>
            <a:pPr>
              <a:buFont typeface="Arial" pitchFamily="34" charset="0"/>
              <a:buChar char="•"/>
            </a:pPr>
            <a:r>
              <a:rPr lang="en-GB" sz="2800" dirty="0" smtClean="0"/>
              <a:t>Every city, even those without an elected mayor, should appoint a cycling commissioner to push home reforms.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 cstate="print"/>
          <a:srcRect l="17913" t="8485" r="6197" b="17688"/>
          <a:stretch>
            <a:fillRect/>
          </a:stretch>
        </p:blipFill>
        <p:spPr bwMode="auto">
          <a:xfrm>
            <a:off x="35496" y="1052736"/>
            <a:ext cx="9084169" cy="496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005443" y="188640"/>
            <a:ext cx="53748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 smtClean="0"/>
              <a:t>High March Cluster Analysis</a:t>
            </a:r>
            <a:endParaRPr lang="en-GB" sz="3600" dirty="0"/>
          </a:p>
        </p:txBody>
      </p:sp>
      <p:sp>
        <p:nvSpPr>
          <p:cNvPr id="6" name="TextBox 5"/>
          <p:cNvSpPr txBox="1"/>
          <p:nvPr/>
        </p:nvSpPr>
        <p:spPr>
          <a:xfrm>
            <a:off x="3563888" y="6300028"/>
            <a:ext cx="20528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www.batchgeo.com</a:t>
            </a:r>
            <a:endParaRPr lang="en-GB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563888" y="6300028"/>
            <a:ext cx="20528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www.batchgeo.com</a:t>
            </a:r>
            <a:endParaRPr lang="en-GB" dirty="0"/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 cstate="print"/>
          <a:srcRect t="7501" r="29722" b="6250"/>
          <a:stretch>
            <a:fillRect/>
          </a:stretch>
        </p:blipFill>
        <p:spPr bwMode="auto">
          <a:xfrm>
            <a:off x="323528" y="288032"/>
            <a:ext cx="8604448" cy="6309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t="6516" r="29722" b="6250"/>
          <a:stretch>
            <a:fillRect/>
          </a:stretch>
        </p:blipFill>
        <p:spPr bwMode="auto">
          <a:xfrm>
            <a:off x="0" y="188640"/>
            <a:ext cx="9144000" cy="6381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6316967" y="332656"/>
            <a:ext cx="25755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DRAFT – work in progress</a:t>
            </a:r>
            <a:endParaRPr lang="en-GB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0113" y="147638"/>
            <a:ext cx="7489825" cy="671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174" name="Line 6"/>
          <p:cNvSpPr>
            <a:spLocks noChangeShapeType="1"/>
          </p:cNvSpPr>
          <p:nvPr/>
        </p:nvSpPr>
        <p:spPr bwMode="auto">
          <a:xfrm>
            <a:off x="4787900" y="29972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7181" name="Line 13"/>
          <p:cNvSpPr>
            <a:spLocks noChangeShapeType="1"/>
          </p:cNvSpPr>
          <p:nvPr/>
        </p:nvSpPr>
        <p:spPr bwMode="auto">
          <a:xfrm>
            <a:off x="5940425" y="3141663"/>
            <a:ext cx="0" cy="287337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7182" name="Line 14"/>
          <p:cNvSpPr>
            <a:spLocks noChangeShapeType="1"/>
          </p:cNvSpPr>
          <p:nvPr/>
        </p:nvSpPr>
        <p:spPr bwMode="auto">
          <a:xfrm flipH="1">
            <a:off x="5795963" y="3429000"/>
            <a:ext cx="144462" cy="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7195" name="Line 27"/>
          <p:cNvSpPr>
            <a:spLocks noChangeShapeType="1"/>
          </p:cNvSpPr>
          <p:nvPr/>
        </p:nvSpPr>
        <p:spPr bwMode="auto">
          <a:xfrm>
            <a:off x="5940425" y="3141663"/>
            <a:ext cx="0" cy="287337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7202" name="Line 34"/>
          <p:cNvSpPr>
            <a:spLocks noChangeShapeType="1"/>
          </p:cNvSpPr>
          <p:nvPr/>
        </p:nvSpPr>
        <p:spPr bwMode="auto">
          <a:xfrm flipH="1">
            <a:off x="5795963" y="3429000"/>
            <a:ext cx="144462" cy="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7204" name="Line 36"/>
          <p:cNvSpPr>
            <a:spLocks noChangeShapeType="1"/>
          </p:cNvSpPr>
          <p:nvPr/>
        </p:nvSpPr>
        <p:spPr bwMode="auto">
          <a:xfrm>
            <a:off x="5940425" y="3141663"/>
            <a:ext cx="0" cy="287337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grpSp>
        <p:nvGrpSpPr>
          <p:cNvPr id="2" name="Group 43"/>
          <p:cNvGrpSpPr>
            <a:grpSpLocks/>
          </p:cNvGrpSpPr>
          <p:nvPr/>
        </p:nvGrpSpPr>
        <p:grpSpPr bwMode="auto">
          <a:xfrm>
            <a:off x="4859338" y="1125538"/>
            <a:ext cx="1223962" cy="3455987"/>
            <a:chOff x="3016" y="663"/>
            <a:chExt cx="771" cy="2177"/>
          </a:xfrm>
        </p:grpSpPr>
        <p:sp>
          <p:nvSpPr>
            <p:cNvPr id="7212" name="Line 44"/>
            <p:cNvSpPr>
              <a:spLocks noChangeShapeType="1"/>
            </p:cNvSpPr>
            <p:nvPr/>
          </p:nvSpPr>
          <p:spPr bwMode="auto">
            <a:xfrm>
              <a:off x="3379" y="2024"/>
              <a:ext cx="45" cy="227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7213" name="Line 45"/>
            <p:cNvSpPr>
              <a:spLocks noChangeShapeType="1"/>
            </p:cNvSpPr>
            <p:nvPr/>
          </p:nvSpPr>
          <p:spPr bwMode="auto">
            <a:xfrm flipH="1">
              <a:off x="3606" y="2160"/>
              <a:ext cx="45" cy="272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7214" name="Line 46"/>
            <p:cNvSpPr>
              <a:spLocks noChangeShapeType="1"/>
            </p:cNvSpPr>
            <p:nvPr/>
          </p:nvSpPr>
          <p:spPr bwMode="auto">
            <a:xfrm flipH="1">
              <a:off x="3560" y="2432"/>
              <a:ext cx="46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7215" name="Line 47"/>
            <p:cNvSpPr>
              <a:spLocks noChangeShapeType="1"/>
            </p:cNvSpPr>
            <p:nvPr/>
          </p:nvSpPr>
          <p:spPr bwMode="auto">
            <a:xfrm>
              <a:off x="3560" y="2432"/>
              <a:ext cx="136" cy="182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7216" name="Line 48"/>
            <p:cNvSpPr>
              <a:spLocks noChangeShapeType="1"/>
            </p:cNvSpPr>
            <p:nvPr/>
          </p:nvSpPr>
          <p:spPr bwMode="auto">
            <a:xfrm>
              <a:off x="3696" y="2614"/>
              <a:ext cx="0" cy="9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7217" name="Line 49"/>
            <p:cNvSpPr>
              <a:spLocks noChangeShapeType="1"/>
            </p:cNvSpPr>
            <p:nvPr/>
          </p:nvSpPr>
          <p:spPr bwMode="auto">
            <a:xfrm flipH="1">
              <a:off x="3470" y="2704"/>
              <a:ext cx="226" cy="46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7218" name="Line 50"/>
            <p:cNvSpPr>
              <a:spLocks noChangeShapeType="1"/>
            </p:cNvSpPr>
            <p:nvPr/>
          </p:nvSpPr>
          <p:spPr bwMode="auto">
            <a:xfrm flipH="1">
              <a:off x="3379" y="2750"/>
              <a:ext cx="91" cy="9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7219" name="Line 51"/>
            <p:cNvSpPr>
              <a:spLocks noChangeShapeType="1"/>
            </p:cNvSpPr>
            <p:nvPr/>
          </p:nvSpPr>
          <p:spPr bwMode="auto">
            <a:xfrm flipH="1">
              <a:off x="3379" y="1979"/>
              <a:ext cx="317" cy="45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7220" name="Line 52"/>
            <p:cNvSpPr>
              <a:spLocks noChangeShapeType="1"/>
            </p:cNvSpPr>
            <p:nvPr/>
          </p:nvSpPr>
          <p:spPr bwMode="auto">
            <a:xfrm flipH="1">
              <a:off x="3651" y="2160"/>
              <a:ext cx="91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7221" name="Line 53"/>
            <p:cNvSpPr>
              <a:spLocks noChangeShapeType="1"/>
            </p:cNvSpPr>
            <p:nvPr/>
          </p:nvSpPr>
          <p:spPr bwMode="auto">
            <a:xfrm>
              <a:off x="3787" y="1979"/>
              <a:ext cx="0" cy="45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7222" name="Line 54"/>
            <p:cNvSpPr>
              <a:spLocks noChangeShapeType="1"/>
            </p:cNvSpPr>
            <p:nvPr/>
          </p:nvSpPr>
          <p:spPr bwMode="auto">
            <a:xfrm>
              <a:off x="3742" y="1979"/>
              <a:ext cx="0" cy="181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7223" name="Line 55"/>
            <p:cNvSpPr>
              <a:spLocks noChangeShapeType="1"/>
            </p:cNvSpPr>
            <p:nvPr/>
          </p:nvSpPr>
          <p:spPr bwMode="auto">
            <a:xfrm>
              <a:off x="3696" y="1979"/>
              <a:ext cx="91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grpSp>
          <p:nvGrpSpPr>
            <p:cNvPr id="3" name="Group 56"/>
            <p:cNvGrpSpPr>
              <a:grpSpLocks/>
            </p:cNvGrpSpPr>
            <p:nvPr/>
          </p:nvGrpSpPr>
          <p:grpSpPr bwMode="auto">
            <a:xfrm>
              <a:off x="3016" y="663"/>
              <a:ext cx="726" cy="1316"/>
              <a:chOff x="3016" y="663"/>
              <a:chExt cx="726" cy="1316"/>
            </a:xfrm>
          </p:grpSpPr>
          <p:sp>
            <p:nvSpPr>
              <p:cNvPr id="7225" name="Line 57"/>
              <p:cNvSpPr>
                <a:spLocks noChangeShapeType="1"/>
              </p:cNvSpPr>
              <p:nvPr/>
            </p:nvSpPr>
            <p:spPr bwMode="auto">
              <a:xfrm>
                <a:off x="3016" y="663"/>
                <a:ext cx="272" cy="862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226" name="Line 58"/>
              <p:cNvSpPr>
                <a:spLocks noChangeShapeType="1"/>
              </p:cNvSpPr>
              <p:nvPr/>
            </p:nvSpPr>
            <p:spPr bwMode="auto">
              <a:xfrm>
                <a:off x="3288" y="1480"/>
                <a:ext cx="136" cy="317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227" name="Line 59"/>
              <p:cNvSpPr>
                <a:spLocks noChangeShapeType="1"/>
              </p:cNvSpPr>
              <p:nvPr/>
            </p:nvSpPr>
            <p:spPr bwMode="auto">
              <a:xfrm>
                <a:off x="3424" y="1797"/>
                <a:ext cx="318" cy="0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228" name="Line 60"/>
              <p:cNvSpPr>
                <a:spLocks noChangeShapeType="1"/>
              </p:cNvSpPr>
              <p:nvPr/>
            </p:nvSpPr>
            <p:spPr bwMode="auto">
              <a:xfrm>
                <a:off x="3742" y="1797"/>
                <a:ext cx="0" cy="182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</p:grpSp>
      </p:grpSp>
      <p:sp>
        <p:nvSpPr>
          <p:cNvPr id="7230" name="Line 62"/>
          <p:cNvSpPr>
            <a:spLocks noChangeShapeType="1"/>
          </p:cNvSpPr>
          <p:nvPr/>
        </p:nvSpPr>
        <p:spPr bwMode="auto">
          <a:xfrm>
            <a:off x="3122613" y="4797425"/>
            <a:ext cx="0" cy="65088"/>
          </a:xfrm>
          <a:prstGeom prst="line">
            <a:avLst/>
          </a:prstGeom>
          <a:noFill/>
          <a:ln w="28575">
            <a:solidFill>
              <a:srgbClr val="33CC33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7231" name="Line 63"/>
          <p:cNvSpPr>
            <a:spLocks noChangeShapeType="1"/>
          </p:cNvSpPr>
          <p:nvPr/>
        </p:nvSpPr>
        <p:spPr bwMode="auto">
          <a:xfrm>
            <a:off x="3122613" y="4862513"/>
            <a:ext cx="293687" cy="65087"/>
          </a:xfrm>
          <a:prstGeom prst="line">
            <a:avLst/>
          </a:prstGeom>
          <a:noFill/>
          <a:ln w="28575">
            <a:solidFill>
              <a:srgbClr val="33CC33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7232" name="Line 64"/>
          <p:cNvSpPr>
            <a:spLocks noChangeShapeType="1"/>
          </p:cNvSpPr>
          <p:nvPr/>
        </p:nvSpPr>
        <p:spPr bwMode="auto">
          <a:xfrm flipV="1">
            <a:off x="3416300" y="4797425"/>
            <a:ext cx="76200" cy="130175"/>
          </a:xfrm>
          <a:prstGeom prst="line">
            <a:avLst/>
          </a:prstGeom>
          <a:noFill/>
          <a:ln w="28575">
            <a:solidFill>
              <a:srgbClr val="33CC33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7233" name="Line 65"/>
          <p:cNvSpPr>
            <a:spLocks noChangeShapeType="1"/>
          </p:cNvSpPr>
          <p:nvPr/>
        </p:nvSpPr>
        <p:spPr bwMode="auto">
          <a:xfrm flipV="1">
            <a:off x="3492500" y="4724400"/>
            <a:ext cx="358775" cy="73025"/>
          </a:xfrm>
          <a:prstGeom prst="line">
            <a:avLst/>
          </a:prstGeom>
          <a:noFill/>
          <a:ln w="28575">
            <a:solidFill>
              <a:srgbClr val="33CC33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7234" name="Line 66"/>
          <p:cNvSpPr>
            <a:spLocks noChangeShapeType="1"/>
          </p:cNvSpPr>
          <p:nvPr/>
        </p:nvSpPr>
        <p:spPr bwMode="auto">
          <a:xfrm flipV="1">
            <a:off x="3851275" y="4508500"/>
            <a:ext cx="144463" cy="215900"/>
          </a:xfrm>
          <a:prstGeom prst="line">
            <a:avLst/>
          </a:prstGeom>
          <a:noFill/>
          <a:ln w="28575">
            <a:solidFill>
              <a:srgbClr val="33CC33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7235" name="Line 67"/>
          <p:cNvSpPr>
            <a:spLocks noChangeShapeType="1"/>
          </p:cNvSpPr>
          <p:nvPr/>
        </p:nvSpPr>
        <p:spPr bwMode="auto">
          <a:xfrm>
            <a:off x="3995738" y="4508500"/>
            <a:ext cx="160337" cy="225425"/>
          </a:xfrm>
          <a:prstGeom prst="line">
            <a:avLst/>
          </a:prstGeom>
          <a:noFill/>
          <a:ln w="28575">
            <a:solidFill>
              <a:srgbClr val="33CC33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7236" name="Line 68"/>
          <p:cNvSpPr>
            <a:spLocks noChangeShapeType="1"/>
          </p:cNvSpPr>
          <p:nvPr/>
        </p:nvSpPr>
        <p:spPr bwMode="auto">
          <a:xfrm>
            <a:off x="4156075" y="4733925"/>
            <a:ext cx="147638" cy="0"/>
          </a:xfrm>
          <a:prstGeom prst="line">
            <a:avLst/>
          </a:prstGeom>
          <a:noFill/>
          <a:ln w="28575">
            <a:solidFill>
              <a:srgbClr val="33CC33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7237" name="Line 69"/>
          <p:cNvSpPr>
            <a:spLocks noChangeShapeType="1"/>
          </p:cNvSpPr>
          <p:nvPr/>
        </p:nvSpPr>
        <p:spPr bwMode="auto">
          <a:xfrm>
            <a:off x="4303713" y="4733925"/>
            <a:ext cx="73025" cy="128588"/>
          </a:xfrm>
          <a:prstGeom prst="line">
            <a:avLst/>
          </a:prstGeom>
          <a:noFill/>
          <a:ln w="28575">
            <a:solidFill>
              <a:srgbClr val="33CC33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7238" name="Line 70"/>
          <p:cNvSpPr>
            <a:spLocks noChangeShapeType="1"/>
          </p:cNvSpPr>
          <p:nvPr/>
        </p:nvSpPr>
        <p:spPr bwMode="auto">
          <a:xfrm>
            <a:off x="4376738" y="4862513"/>
            <a:ext cx="295275" cy="65087"/>
          </a:xfrm>
          <a:prstGeom prst="line">
            <a:avLst/>
          </a:prstGeom>
          <a:noFill/>
          <a:ln w="28575">
            <a:solidFill>
              <a:srgbClr val="33CC33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7239" name="Line 71"/>
          <p:cNvSpPr>
            <a:spLocks noChangeShapeType="1"/>
          </p:cNvSpPr>
          <p:nvPr/>
        </p:nvSpPr>
        <p:spPr bwMode="auto">
          <a:xfrm>
            <a:off x="4672013" y="4927600"/>
            <a:ext cx="147637" cy="193675"/>
          </a:xfrm>
          <a:prstGeom prst="line">
            <a:avLst/>
          </a:prstGeom>
          <a:noFill/>
          <a:ln w="28575">
            <a:solidFill>
              <a:srgbClr val="33CC33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7240" name="Line 72"/>
          <p:cNvSpPr>
            <a:spLocks noChangeShapeType="1"/>
          </p:cNvSpPr>
          <p:nvPr/>
        </p:nvSpPr>
        <p:spPr bwMode="auto">
          <a:xfrm flipV="1">
            <a:off x="4819650" y="5057775"/>
            <a:ext cx="149225" cy="63500"/>
          </a:xfrm>
          <a:prstGeom prst="line">
            <a:avLst/>
          </a:prstGeom>
          <a:noFill/>
          <a:ln w="28575">
            <a:solidFill>
              <a:srgbClr val="33CC33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7241" name="Line 73"/>
          <p:cNvSpPr>
            <a:spLocks noChangeShapeType="1"/>
          </p:cNvSpPr>
          <p:nvPr/>
        </p:nvSpPr>
        <p:spPr bwMode="auto">
          <a:xfrm flipV="1">
            <a:off x="4932363" y="4868863"/>
            <a:ext cx="71437" cy="203200"/>
          </a:xfrm>
          <a:prstGeom prst="line">
            <a:avLst/>
          </a:prstGeom>
          <a:noFill/>
          <a:ln w="28575">
            <a:solidFill>
              <a:srgbClr val="33CC33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7242" name="Line 74"/>
          <p:cNvSpPr>
            <a:spLocks noChangeShapeType="1"/>
          </p:cNvSpPr>
          <p:nvPr/>
        </p:nvSpPr>
        <p:spPr bwMode="auto">
          <a:xfrm flipV="1">
            <a:off x="5003800" y="4797425"/>
            <a:ext cx="360363" cy="71438"/>
          </a:xfrm>
          <a:prstGeom prst="line">
            <a:avLst/>
          </a:prstGeom>
          <a:noFill/>
          <a:ln w="28575">
            <a:solidFill>
              <a:srgbClr val="33CC33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7243" name="Line 75"/>
          <p:cNvSpPr>
            <a:spLocks noChangeShapeType="1"/>
          </p:cNvSpPr>
          <p:nvPr/>
        </p:nvSpPr>
        <p:spPr bwMode="auto">
          <a:xfrm flipV="1">
            <a:off x="5364163" y="4437063"/>
            <a:ext cx="220662" cy="322262"/>
          </a:xfrm>
          <a:prstGeom prst="line">
            <a:avLst/>
          </a:prstGeom>
          <a:noFill/>
          <a:ln w="28575">
            <a:solidFill>
              <a:srgbClr val="33CC33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7244" name="Line 76"/>
          <p:cNvSpPr>
            <a:spLocks noChangeShapeType="1"/>
          </p:cNvSpPr>
          <p:nvPr/>
        </p:nvSpPr>
        <p:spPr bwMode="auto">
          <a:xfrm>
            <a:off x="2700338" y="4365625"/>
            <a:ext cx="220662" cy="0"/>
          </a:xfrm>
          <a:prstGeom prst="line">
            <a:avLst/>
          </a:prstGeom>
          <a:noFill/>
          <a:ln w="28575">
            <a:solidFill>
              <a:srgbClr val="33CC33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7245" name="Line 77"/>
          <p:cNvSpPr>
            <a:spLocks noChangeShapeType="1"/>
          </p:cNvSpPr>
          <p:nvPr/>
        </p:nvSpPr>
        <p:spPr bwMode="auto">
          <a:xfrm>
            <a:off x="2916238" y="4365625"/>
            <a:ext cx="0" cy="431800"/>
          </a:xfrm>
          <a:prstGeom prst="line">
            <a:avLst/>
          </a:prstGeom>
          <a:noFill/>
          <a:ln w="28575">
            <a:solidFill>
              <a:srgbClr val="33CC33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7246" name="Line 78"/>
          <p:cNvSpPr>
            <a:spLocks noChangeShapeType="1"/>
          </p:cNvSpPr>
          <p:nvPr/>
        </p:nvSpPr>
        <p:spPr bwMode="auto">
          <a:xfrm>
            <a:off x="2900363" y="4797425"/>
            <a:ext cx="222250" cy="0"/>
          </a:xfrm>
          <a:prstGeom prst="line">
            <a:avLst/>
          </a:prstGeom>
          <a:noFill/>
          <a:ln w="28575">
            <a:solidFill>
              <a:srgbClr val="33CC33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7320" name="Line 152"/>
          <p:cNvSpPr>
            <a:spLocks noChangeShapeType="1"/>
          </p:cNvSpPr>
          <p:nvPr/>
        </p:nvSpPr>
        <p:spPr bwMode="auto">
          <a:xfrm>
            <a:off x="3708400" y="1773238"/>
            <a:ext cx="358775" cy="215900"/>
          </a:xfrm>
          <a:prstGeom prst="line">
            <a:avLst/>
          </a:prstGeom>
          <a:noFill/>
          <a:ln w="2857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7321" name="Line 153"/>
          <p:cNvSpPr>
            <a:spLocks noChangeShapeType="1"/>
          </p:cNvSpPr>
          <p:nvPr/>
        </p:nvSpPr>
        <p:spPr bwMode="auto">
          <a:xfrm>
            <a:off x="4067175" y="1989138"/>
            <a:ext cx="217488" cy="792162"/>
          </a:xfrm>
          <a:prstGeom prst="line">
            <a:avLst/>
          </a:prstGeom>
          <a:noFill/>
          <a:ln w="2857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7322" name="Line 154"/>
          <p:cNvSpPr>
            <a:spLocks noChangeShapeType="1"/>
          </p:cNvSpPr>
          <p:nvPr/>
        </p:nvSpPr>
        <p:spPr bwMode="auto">
          <a:xfrm flipH="1">
            <a:off x="4211638" y="2781300"/>
            <a:ext cx="71437" cy="0"/>
          </a:xfrm>
          <a:prstGeom prst="line">
            <a:avLst/>
          </a:prstGeom>
          <a:noFill/>
          <a:ln w="2857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7323" name="Line 155"/>
          <p:cNvSpPr>
            <a:spLocks noChangeShapeType="1"/>
          </p:cNvSpPr>
          <p:nvPr/>
        </p:nvSpPr>
        <p:spPr bwMode="auto">
          <a:xfrm flipH="1">
            <a:off x="4211638" y="2924175"/>
            <a:ext cx="0" cy="142875"/>
          </a:xfrm>
          <a:prstGeom prst="line">
            <a:avLst/>
          </a:prstGeom>
          <a:noFill/>
          <a:ln w="2857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7324" name="Line 156"/>
          <p:cNvSpPr>
            <a:spLocks noChangeShapeType="1"/>
          </p:cNvSpPr>
          <p:nvPr/>
        </p:nvSpPr>
        <p:spPr bwMode="auto">
          <a:xfrm>
            <a:off x="4211638" y="3068638"/>
            <a:ext cx="287337" cy="1587"/>
          </a:xfrm>
          <a:prstGeom prst="line">
            <a:avLst/>
          </a:prstGeom>
          <a:noFill/>
          <a:ln w="2857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7325" name="Line 157"/>
          <p:cNvSpPr>
            <a:spLocks noChangeShapeType="1"/>
          </p:cNvSpPr>
          <p:nvPr/>
        </p:nvSpPr>
        <p:spPr bwMode="auto">
          <a:xfrm>
            <a:off x="4500563" y="3068638"/>
            <a:ext cx="0" cy="215900"/>
          </a:xfrm>
          <a:prstGeom prst="line">
            <a:avLst/>
          </a:prstGeom>
          <a:noFill/>
          <a:ln w="2857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7326" name="Line 158"/>
          <p:cNvSpPr>
            <a:spLocks noChangeShapeType="1"/>
          </p:cNvSpPr>
          <p:nvPr/>
        </p:nvSpPr>
        <p:spPr bwMode="auto">
          <a:xfrm>
            <a:off x="4500563" y="3284538"/>
            <a:ext cx="0" cy="431800"/>
          </a:xfrm>
          <a:prstGeom prst="line">
            <a:avLst/>
          </a:prstGeom>
          <a:noFill/>
          <a:ln w="2857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7327" name="Line 159"/>
          <p:cNvSpPr>
            <a:spLocks noChangeShapeType="1"/>
          </p:cNvSpPr>
          <p:nvPr/>
        </p:nvSpPr>
        <p:spPr bwMode="auto">
          <a:xfrm>
            <a:off x="4500563" y="3716338"/>
            <a:ext cx="73025" cy="360362"/>
          </a:xfrm>
          <a:prstGeom prst="line">
            <a:avLst/>
          </a:prstGeom>
          <a:noFill/>
          <a:ln w="2857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7328" name="Line 160"/>
          <p:cNvSpPr>
            <a:spLocks noChangeShapeType="1"/>
          </p:cNvSpPr>
          <p:nvPr/>
        </p:nvSpPr>
        <p:spPr bwMode="auto">
          <a:xfrm flipV="1">
            <a:off x="4572000" y="3860800"/>
            <a:ext cx="358775" cy="215900"/>
          </a:xfrm>
          <a:prstGeom prst="line">
            <a:avLst/>
          </a:prstGeom>
          <a:noFill/>
          <a:ln w="2857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7329" name="Line 161"/>
          <p:cNvSpPr>
            <a:spLocks noChangeShapeType="1"/>
          </p:cNvSpPr>
          <p:nvPr/>
        </p:nvSpPr>
        <p:spPr bwMode="auto">
          <a:xfrm>
            <a:off x="4932363" y="3860800"/>
            <a:ext cx="360362" cy="71438"/>
          </a:xfrm>
          <a:prstGeom prst="line">
            <a:avLst/>
          </a:prstGeom>
          <a:noFill/>
          <a:ln w="2857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7330" name="Line 162"/>
          <p:cNvSpPr>
            <a:spLocks noChangeShapeType="1"/>
          </p:cNvSpPr>
          <p:nvPr/>
        </p:nvSpPr>
        <p:spPr bwMode="auto">
          <a:xfrm>
            <a:off x="5219700" y="4076700"/>
            <a:ext cx="360363" cy="288925"/>
          </a:xfrm>
          <a:prstGeom prst="line">
            <a:avLst/>
          </a:prstGeom>
          <a:noFill/>
          <a:ln w="2857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7331" name="Line 163"/>
          <p:cNvSpPr>
            <a:spLocks noChangeShapeType="1"/>
          </p:cNvSpPr>
          <p:nvPr/>
        </p:nvSpPr>
        <p:spPr bwMode="auto">
          <a:xfrm flipH="1">
            <a:off x="5219700" y="3933825"/>
            <a:ext cx="71438" cy="144463"/>
          </a:xfrm>
          <a:prstGeom prst="line">
            <a:avLst/>
          </a:prstGeom>
          <a:noFill/>
          <a:ln w="2857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grpSp>
        <p:nvGrpSpPr>
          <p:cNvPr id="4" name="Group 164"/>
          <p:cNvGrpSpPr>
            <a:grpSpLocks/>
          </p:cNvGrpSpPr>
          <p:nvPr/>
        </p:nvGrpSpPr>
        <p:grpSpPr bwMode="auto">
          <a:xfrm>
            <a:off x="3851275" y="3716338"/>
            <a:ext cx="647700" cy="863600"/>
            <a:chOff x="2472" y="2478"/>
            <a:chExt cx="408" cy="544"/>
          </a:xfrm>
        </p:grpSpPr>
        <p:sp>
          <p:nvSpPr>
            <p:cNvPr id="7333" name="Line 165"/>
            <p:cNvSpPr>
              <a:spLocks noChangeShapeType="1"/>
            </p:cNvSpPr>
            <p:nvPr/>
          </p:nvSpPr>
          <p:spPr bwMode="auto">
            <a:xfrm flipH="1">
              <a:off x="2472" y="2659"/>
              <a:ext cx="45" cy="363"/>
            </a:xfrm>
            <a:prstGeom prst="line">
              <a:avLst/>
            </a:prstGeom>
            <a:noFill/>
            <a:ln w="28575">
              <a:solidFill>
                <a:srgbClr val="0066FF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7334" name="Line 166"/>
            <p:cNvSpPr>
              <a:spLocks noChangeShapeType="1"/>
            </p:cNvSpPr>
            <p:nvPr/>
          </p:nvSpPr>
          <p:spPr bwMode="auto">
            <a:xfrm>
              <a:off x="2472" y="2976"/>
              <a:ext cx="45" cy="45"/>
            </a:xfrm>
            <a:prstGeom prst="line">
              <a:avLst/>
            </a:prstGeom>
            <a:noFill/>
            <a:ln w="28575">
              <a:solidFill>
                <a:srgbClr val="0066FF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7335" name="Line 167"/>
            <p:cNvSpPr>
              <a:spLocks noChangeShapeType="1"/>
            </p:cNvSpPr>
            <p:nvPr/>
          </p:nvSpPr>
          <p:spPr bwMode="auto">
            <a:xfrm flipH="1">
              <a:off x="2608" y="2478"/>
              <a:ext cx="272" cy="181"/>
            </a:xfrm>
            <a:prstGeom prst="line">
              <a:avLst/>
            </a:prstGeom>
            <a:noFill/>
            <a:ln w="28575">
              <a:solidFill>
                <a:srgbClr val="0066FF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7336" name="Line 168"/>
            <p:cNvSpPr>
              <a:spLocks noChangeShapeType="1"/>
            </p:cNvSpPr>
            <p:nvPr/>
          </p:nvSpPr>
          <p:spPr bwMode="auto">
            <a:xfrm flipH="1">
              <a:off x="2517" y="2659"/>
              <a:ext cx="136" cy="0"/>
            </a:xfrm>
            <a:prstGeom prst="line">
              <a:avLst/>
            </a:prstGeom>
            <a:noFill/>
            <a:ln w="28575">
              <a:solidFill>
                <a:srgbClr val="0066FF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7337" name="Line 169"/>
          <p:cNvSpPr>
            <a:spLocks noChangeShapeType="1"/>
          </p:cNvSpPr>
          <p:nvPr/>
        </p:nvSpPr>
        <p:spPr bwMode="auto">
          <a:xfrm flipH="1">
            <a:off x="4211638" y="2781300"/>
            <a:ext cx="0" cy="144463"/>
          </a:xfrm>
          <a:prstGeom prst="line">
            <a:avLst/>
          </a:prstGeom>
          <a:noFill/>
          <a:ln w="28575">
            <a:solidFill>
              <a:srgbClr val="00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7338" name="Line 170"/>
          <p:cNvSpPr>
            <a:spLocks noChangeShapeType="1"/>
          </p:cNvSpPr>
          <p:nvPr/>
        </p:nvSpPr>
        <p:spPr bwMode="auto">
          <a:xfrm flipV="1">
            <a:off x="4500563" y="3284538"/>
            <a:ext cx="647700" cy="73025"/>
          </a:xfrm>
          <a:prstGeom prst="line">
            <a:avLst/>
          </a:prstGeom>
          <a:noFill/>
          <a:ln w="28575">
            <a:solidFill>
              <a:srgbClr val="FF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7339" name="Line 171"/>
          <p:cNvSpPr>
            <a:spLocks noChangeShapeType="1"/>
          </p:cNvSpPr>
          <p:nvPr/>
        </p:nvSpPr>
        <p:spPr bwMode="auto">
          <a:xfrm>
            <a:off x="5148263" y="3284538"/>
            <a:ext cx="71437" cy="73025"/>
          </a:xfrm>
          <a:prstGeom prst="line">
            <a:avLst/>
          </a:prstGeom>
          <a:noFill/>
          <a:ln w="28575">
            <a:solidFill>
              <a:srgbClr val="FF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7340" name="Line 172"/>
          <p:cNvSpPr>
            <a:spLocks noChangeShapeType="1"/>
          </p:cNvSpPr>
          <p:nvPr/>
        </p:nvSpPr>
        <p:spPr bwMode="auto">
          <a:xfrm>
            <a:off x="5219700" y="3357563"/>
            <a:ext cx="215900" cy="0"/>
          </a:xfrm>
          <a:prstGeom prst="line">
            <a:avLst/>
          </a:prstGeom>
          <a:noFill/>
          <a:ln w="28575">
            <a:solidFill>
              <a:srgbClr val="FF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7342" name="Text Box 174"/>
          <p:cNvSpPr txBox="1">
            <a:spLocks noChangeArrowheads="1"/>
          </p:cNvSpPr>
          <p:nvPr/>
        </p:nvSpPr>
        <p:spPr bwMode="auto">
          <a:xfrm>
            <a:off x="1116013" y="1773238"/>
            <a:ext cx="1727200" cy="63341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400" b="1"/>
              <a:t>Cross Town Link</a:t>
            </a:r>
          </a:p>
          <a:p>
            <a:pPr>
              <a:spcBef>
                <a:spcPct val="50000"/>
              </a:spcBef>
            </a:pPr>
            <a:endParaRPr lang="en-US" sz="1400" b="1"/>
          </a:p>
        </p:txBody>
      </p:sp>
      <p:sp>
        <p:nvSpPr>
          <p:cNvPr id="7343" name="Line 175"/>
          <p:cNvSpPr>
            <a:spLocks noChangeShapeType="1"/>
          </p:cNvSpPr>
          <p:nvPr/>
        </p:nvSpPr>
        <p:spPr bwMode="auto">
          <a:xfrm>
            <a:off x="1331913" y="2205038"/>
            <a:ext cx="874712" cy="0"/>
          </a:xfrm>
          <a:prstGeom prst="line">
            <a:avLst/>
          </a:prstGeom>
          <a:noFill/>
          <a:ln w="28575">
            <a:solidFill>
              <a:srgbClr val="FF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1" name="Picture 1"/>
          <p:cNvPicPr>
            <a:picLocks noChangeAspect="1" noChangeArrowheads="1"/>
          </p:cNvPicPr>
          <p:nvPr/>
        </p:nvPicPr>
        <p:blipFill>
          <a:blip r:embed="rId2" cstate="print"/>
          <a:srcRect l="30158" t="6516"/>
          <a:stretch>
            <a:fillRect/>
          </a:stretch>
        </p:blipFill>
        <p:spPr bwMode="auto">
          <a:xfrm>
            <a:off x="93290" y="46856"/>
            <a:ext cx="9087222" cy="6838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AOB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179512" y="1412776"/>
            <a:ext cx="878497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GB" sz="3200" dirty="0" smtClean="0"/>
              <a:t>Bike rack audit</a:t>
            </a:r>
          </a:p>
          <a:p>
            <a:pPr>
              <a:buFont typeface="Arial" pitchFamily="34" charset="0"/>
              <a:buChar char="•"/>
            </a:pPr>
            <a:r>
              <a:rPr lang="en-GB" sz="3200" dirty="0" smtClean="0"/>
              <a:t>Access to stations letter from Bucks Chamber of Commerce</a:t>
            </a:r>
            <a:endParaRPr lang="en-GB" sz="32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4253</TotalTime>
  <Words>193</Words>
  <Application>Microsoft Macintosh PowerPoint</Application>
  <PresentationFormat>On-screen Show (4:3)</PresentationFormat>
  <Paragraphs>24</Paragraphs>
  <Slides>9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  <vt:variant>
        <vt:lpstr>Custom Shows</vt:lpstr>
      </vt:variant>
      <vt:variant>
        <vt:i4>1</vt:i4>
      </vt:variant>
    </vt:vector>
  </HeadingPairs>
  <TitlesOfParts>
    <vt:vector size="11" baseType="lpstr">
      <vt:lpstr>Office Theme</vt:lpstr>
      <vt:lpstr>Beaconsfield Cycle Paths Action Group</vt:lpstr>
      <vt:lpstr>Agenda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AOB</vt:lpstr>
      <vt:lpstr>Custom Show 1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Beaconsfield Cycle Paths</dc:title>
  <dc:creator>fiona</dc:creator>
  <cp:lastModifiedBy>Belinda Avery</cp:lastModifiedBy>
  <cp:revision>74</cp:revision>
  <dcterms:created xsi:type="dcterms:W3CDTF">2012-01-16T21:01:23Z</dcterms:created>
  <dcterms:modified xsi:type="dcterms:W3CDTF">2016-12-12T14:39:22Z</dcterms:modified>
</cp:coreProperties>
</file>